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755" r:id="rId1"/>
  </p:sldMasterIdLst>
  <p:sldIdLst>
    <p:sldId id="256" r:id="rId2"/>
    <p:sldId id="261" r:id="rId3"/>
    <p:sldId id="262" r:id="rId4"/>
    <p:sldId id="267" r:id="rId5"/>
    <p:sldId id="291" r:id="rId6"/>
    <p:sldId id="347" r:id="rId7"/>
    <p:sldId id="348" r:id="rId8"/>
    <p:sldId id="284" r:id="rId9"/>
    <p:sldId id="306" r:id="rId10"/>
    <p:sldId id="257" r:id="rId11"/>
    <p:sldId id="300" r:id="rId12"/>
    <p:sldId id="330" r:id="rId13"/>
    <p:sldId id="329" r:id="rId14"/>
    <p:sldId id="324" r:id="rId15"/>
    <p:sldId id="328" r:id="rId16"/>
    <p:sldId id="325" r:id="rId17"/>
    <p:sldId id="345" r:id="rId18"/>
    <p:sldId id="331" r:id="rId19"/>
    <p:sldId id="2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89C2AB1-75E8-4744-B774-311C656AB422}">
          <p14:sldIdLst>
            <p14:sldId id="256"/>
            <p14:sldId id="261"/>
            <p14:sldId id="262"/>
            <p14:sldId id="267"/>
            <p14:sldId id="291"/>
            <p14:sldId id="347"/>
            <p14:sldId id="348"/>
            <p14:sldId id="284"/>
            <p14:sldId id="306"/>
          </p14:sldIdLst>
        </p14:section>
        <p14:section name="Sección sin título" id="{53C47D4A-C349-423B-B26C-392A6E3FD1EC}">
          <p14:sldIdLst>
            <p14:sldId id="257"/>
            <p14:sldId id="300"/>
            <p14:sldId id="330"/>
            <p14:sldId id="329"/>
            <p14:sldId id="324"/>
            <p14:sldId id="328"/>
            <p14:sldId id="325"/>
            <p14:sldId id="345"/>
            <p14:sldId id="331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A5"/>
    <a:srgbClr val="A9B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8D6AE-A37E-4984-A868-7B18054F624B}" type="doc">
      <dgm:prSet loTypeId="urn:microsoft.com/office/officeart/2005/8/layout/defaul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FE830BA1-DF02-46C1-87AF-C90C8337B18D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   </a:t>
          </a:r>
          <a:r>
            <a:rPr lang="es-ES" b="1" dirty="0" smtClean="0">
              <a:solidFill>
                <a:schemeClr val="tx1"/>
              </a:solidFill>
            </a:rPr>
            <a:t>PETCS</a:t>
          </a:r>
        </a:p>
        <a:p>
          <a:pPr algn="ctr"/>
          <a:r>
            <a:rPr lang="es-ES" dirty="0" smtClean="0">
              <a:solidFill>
                <a:schemeClr val="tx1"/>
              </a:solidFill>
            </a:rPr>
            <a:t>Programa Institucional de Contraloría Social</a:t>
          </a:r>
          <a:endParaRPr lang="es-ES" dirty="0">
            <a:solidFill>
              <a:schemeClr val="tx1"/>
            </a:solidFill>
          </a:endParaRPr>
        </a:p>
      </dgm:t>
    </dgm:pt>
    <dgm:pt modelId="{145AD7B2-8A0A-4EFC-A42A-6D38A47488FB}" type="parTrans" cxnId="{281FDE8E-3196-4869-947D-B88EEBF6535B}">
      <dgm:prSet/>
      <dgm:spPr/>
      <dgm:t>
        <a:bodyPr/>
        <a:lstStyle/>
        <a:p>
          <a:endParaRPr lang="es-ES"/>
        </a:p>
      </dgm:t>
    </dgm:pt>
    <dgm:pt modelId="{8B828567-ECA7-4097-8930-C217AFD239CA}" type="sibTrans" cxnId="{281FDE8E-3196-4869-947D-B88EEBF6535B}">
      <dgm:prSet/>
      <dgm:spPr/>
      <dgm:t>
        <a:bodyPr/>
        <a:lstStyle/>
        <a:p>
          <a:endParaRPr lang="es-ES"/>
        </a:p>
      </dgm:t>
    </dgm:pt>
    <dgm:pt modelId="{14BB4AC6-1944-4C71-8FCB-8C8F12D59A0F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Acta </a:t>
          </a:r>
          <a:r>
            <a:rPr lang="es-ES" dirty="0" smtClean="0">
              <a:solidFill>
                <a:schemeClr val="tx1"/>
              </a:solidFill>
            </a:rPr>
            <a:t>del </a:t>
          </a:r>
          <a:r>
            <a:rPr lang="es-ES" dirty="0">
              <a:solidFill>
                <a:schemeClr val="tx1"/>
              </a:solidFill>
            </a:rPr>
            <a:t>registro </a:t>
          </a:r>
          <a:r>
            <a:rPr lang="es-ES" dirty="0" smtClean="0">
              <a:solidFill>
                <a:schemeClr val="tx1"/>
              </a:solidFill>
            </a:rPr>
            <a:t>del </a:t>
          </a:r>
          <a:r>
            <a:rPr lang="es-ES" dirty="0">
              <a:solidFill>
                <a:schemeClr val="tx1"/>
              </a:solidFill>
            </a:rPr>
            <a:t>Comité  </a:t>
          </a:r>
          <a:endParaRPr lang="es-ES" dirty="0" smtClean="0">
            <a:solidFill>
              <a:schemeClr val="tx1"/>
            </a:solidFill>
          </a:endParaRPr>
        </a:p>
      </dgm:t>
    </dgm:pt>
    <dgm:pt modelId="{A2258688-17F4-42FE-9D7F-AF7E34477873}" type="parTrans" cxnId="{F716BA56-017A-4A6C-A17F-B2F77507D04C}">
      <dgm:prSet/>
      <dgm:spPr/>
      <dgm:t>
        <a:bodyPr/>
        <a:lstStyle/>
        <a:p>
          <a:endParaRPr lang="es-ES"/>
        </a:p>
      </dgm:t>
    </dgm:pt>
    <dgm:pt modelId="{B11DF026-E645-4F9F-A578-9AC34992ED31}" type="sibTrans" cxnId="{F716BA56-017A-4A6C-A17F-B2F77507D04C}">
      <dgm:prSet/>
      <dgm:spPr/>
      <dgm:t>
        <a:bodyPr/>
        <a:lstStyle/>
        <a:p>
          <a:endParaRPr lang="es-ES"/>
        </a:p>
      </dgm:t>
    </dgm:pt>
    <dgm:pt modelId="{3357AF57-7320-4B90-8AEE-EFC5FC34F97B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Acta </a:t>
          </a:r>
          <a:r>
            <a:rPr lang="es-ES" dirty="0" smtClean="0">
              <a:solidFill>
                <a:schemeClr val="tx1"/>
              </a:solidFill>
            </a:rPr>
            <a:t>de Sustitución de un integrante</a:t>
          </a:r>
          <a:endParaRPr lang="es-ES" b="1" dirty="0">
            <a:solidFill>
              <a:schemeClr val="tx1"/>
            </a:solidFill>
          </a:endParaRPr>
        </a:p>
      </dgm:t>
    </dgm:pt>
    <dgm:pt modelId="{E2861528-FA72-4EBB-AC2C-23953473EA5F}" type="parTrans" cxnId="{4405106E-14D2-495D-B659-511C1947FC04}">
      <dgm:prSet/>
      <dgm:spPr/>
      <dgm:t>
        <a:bodyPr/>
        <a:lstStyle/>
        <a:p>
          <a:endParaRPr lang="es-ES"/>
        </a:p>
      </dgm:t>
    </dgm:pt>
    <dgm:pt modelId="{56413059-E7ED-47B8-BCEF-DF4E59EBFDDA}" type="sibTrans" cxnId="{4405106E-14D2-495D-B659-511C1947FC04}">
      <dgm:prSet/>
      <dgm:spPr/>
      <dgm:t>
        <a:bodyPr/>
        <a:lstStyle/>
        <a:p>
          <a:endParaRPr lang="es-ES"/>
        </a:p>
      </dgm:t>
    </dgm:pt>
    <dgm:pt modelId="{3A9B6F9D-1ECA-4855-BB49-93860CB2FFDF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Solicitud de </a:t>
          </a:r>
          <a:r>
            <a:rPr lang="es-ES" dirty="0" smtClean="0">
              <a:solidFill>
                <a:schemeClr val="tx1"/>
              </a:solidFill>
            </a:rPr>
            <a:t>Información</a:t>
          </a:r>
          <a:endParaRPr lang="es-ES" b="1" dirty="0">
            <a:solidFill>
              <a:schemeClr val="tx1"/>
            </a:solidFill>
          </a:endParaRPr>
        </a:p>
      </dgm:t>
    </dgm:pt>
    <dgm:pt modelId="{972334A6-06A2-4026-BDCB-174C43432894}" type="parTrans" cxnId="{2A3794A2-9A58-4187-A887-3E539B838FE6}">
      <dgm:prSet/>
      <dgm:spPr/>
      <dgm:t>
        <a:bodyPr/>
        <a:lstStyle/>
        <a:p>
          <a:endParaRPr lang="es-ES"/>
        </a:p>
      </dgm:t>
    </dgm:pt>
    <dgm:pt modelId="{0CD484F9-F637-4A7A-89A4-DCB68C0C7232}" type="sibTrans" cxnId="{2A3794A2-9A58-4187-A887-3E539B838FE6}">
      <dgm:prSet/>
      <dgm:spPr/>
      <dgm:t>
        <a:bodyPr/>
        <a:lstStyle/>
        <a:p>
          <a:endParaRPr lang="es-ES"/>
        </a:p>
      </dgm:t>
    </dgm:pt>
    <dgm:pt modelId="{D53C28C1-C4D2-49F2-98FB-16C7EF02FC60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Informe </a:t>
          </a:r>
          <a:r>
            <a:rPr lang="es-ES" dirty="0" smtClean="0">
              <a:solidFill>
                <a:schemeClr val="tx1"/>
              </a:solidFill>
            </a:rPr>
            <a:t>Final del Comité de Contraloría Social</a:t>
          </a:r>
        </a:p>
        <a:p>
          <a:r>
            <a:rPr lang="es-ES" dirty="0" smtClean="0">
              <a:solidFill>
                <a:schemeClr val="tx1"/>
              </a:solidFill>
            </a:rPr>
            <a:t> </a:t>
          </a:r>
          <a:endParaRPr lang="es-ES" b="1" dirty="0">
            <a:solidFill>
              <a:schemeClr val="tx1"/>
            </a:solidFill>
          </a:endParaRPr>
        </a:p>
      </dgm:t>
    </dgm:pt>
    <dgm:pt modelId="{A762BF6C-595A-4586-8975-6E439CA82A41}" type="parTrans" cxnId="{CEE9D63D-C406-43B8-9152-7C9392F179D7}">
      <dgm:prSet/>
      <dgm:spPr/>
      <dgm:t>
        <a:bodyPr/>
        <a:lstStyle/>
        <a:p>
          <a:endParaRPr lang="es-ES"/>
        </a:p>
      </dgm:t>
    </dgm:pt>
    <dgm:pt modelId="{CEC2E022-75DC-4DA0-BF28-8FE0D9FAA6E0}" type="sibTrans" cxnId="{CEE9D63D-C406-43B8-9152-7C9392F179D7}">
      <dgm:prSet/>
      <dgm:spPr/>
      <dgm:t>
        <a:bodyPr/>
        <a:lstStyle/>
        <a:p>
          <a:endParaRPr lang="es-ES"/>
        </a:p>
      </dgm:t>
    </dgm:pt>
    <dgm:pt modelId="{161355FF-D951-4D34-BB9F-E5002165CFCB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PATCS</a:t>
          </a:r>
        </a:p>
        <a:p>
          <a:r>
            <a:rPr lang="es-ES" dirty="0" smtClean="0">
              <a:solidFill>
                <a:schemeClr val="tx1"/>
              </a:solidFill>
            </a:rPr>
            <a:t>Programa Anual de Trabajo de Contraloría Social</a:t>
          </a:r>
          <a:endParaRPr lang="es-ES" dirty="0">
            <a:solidFill>
              <a:schemeClr val="tx1"/>
            </a:solidFill>
          </a:endParaRPr>
        </a:p>
      </dgm:t>
    </dgm:pt>
    <dgm:pt modelId="{0CB18126-0C80-44B1-A805-BE728C4470AD}" type="parTrans" cxnId="{34ACA51C-5D49-4A89-AAF3-BEE0430C2A1E}">
      <dgm:prSet/>
      <dgm:spPr/>
      <dgm:t>
        <a:bodyPr/>
        <a:lstStyle/>
        <a:p>
          <a:endParaRPr lang="es-ES"/>
        </a:p>
      </dgm:t>
    </dgm:pt>
    <dgm:pt modelId="{AAE86D50-A3AA-47A2-98BE-387656777E4D}" type="sibTrans" cxnId="{34ACA51C-5D49-4A89-AAF3-BEE0430C2A1E}">
      <dgm:prSet/>
      <dgm:spPr/>
      <dgm:t>
        <a:bodyPr/>
        <a:lstStyle/>
        <a:p>
          <a:endParaRPr lang="es-ES"/>
        </a:p>
      </dgm:t>
    </dgm:pt>
    <dgm:pt modelId="{348ECA12-7B1C-4758-BE94-892E4542C71E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Minuta de </a:t>
          </a:r>
          <a:r>
            <a:rPr lang="es-ES" dirty="0" smtClean="0">
              <a:solidFill>
                <a:schemeClr val="tx1"/>
              </a:solidFill>
            </a:rPr>
            <a:t>Reunión</a:t>
          </a:r>
          <a:endParaRPr lang="es-ES" b="1" dirty="0">
            <a:solidFill>
              <a:schemeClr val="tx1"/>
            </a:solidFill>
          </a:endParaRPr>
        </a:p>
      </dgm:t>
    </dgm:pt>
    <dgm:pt modelId="{DDA64E2E-45C3-4294-AF5D-25FD6B1AE734}" type="parTrans" cxnId="{D79C40B6-0439-4A06-AAAA-54907F74214D}">
      <dgm:prSet/>
      <dgm:spPr/>
      <dgm:t>
        <a:bodyPr/>
        <a:lstStyle/>
        <a:p>
          <a:endParaRPr lang="es-ES"/>
        </a:p>
      </dgm:t>
    </dgm:pt>
    <dgm:pt modelId="{BA23F685-3D03-443D-81EF-A8C67BD34420}" type="sibTrans" cxnId="{D79C40B6-0439-4A06-AAAA-54907F74214D}">
      <dgm:prSet/>
      <dgm:spPr/>
      <dgm:t>
        <a:bodyPr/>
        <a:lstStyle/>
        <a:p>
          <a:endParaRPr lang="es-ES"/>
        </a:p>
      </dgm:t>
    </dgm:pt>
    <dgm:pt modelId="{E6B80F08-525C-46A6-8711-ACFF3909C0C5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Quejas y </a:t>
          </a:r>
          <a:r>
            <a:rPr lang="es-ES" dirty="0" smtClean="0">
              <a:solidFill>
                <a:schemeClr val="tx1"/>
              </a:solidFill>
            </a:rPr>
            <a:t>Denuncias</a:t>
          </a:r>
          <a:endParaRPr lang="es-ES" dirty="0">
            <a:solidFill>
              <a:schemeClr val="tx1"/>
            </a:solidFill>
          </a:endParaRPr>
        </a:p>
      </dgm:t>
    </dgm:pt>
    <dgm:pt modelId="{F53E3D17-BF6A-4C1C-A579-31B50F3C949F}" type="parTrans" cxnId="{1E4B234D-20BF-4150-817B-7DD170AEF468}">
      <dgm:prSet/>
      <dgm:spPr/>
      <dgm:t>
        <a:bodyPr/>
        <a:lstStyle/>
        <a:p>
          <a:endParaRPr lang="es-ES"/>
        </a:p>
      </dgm:t>
    </dgm:pt>
    <dgm:pt modelId="{908DF6FB-F6FA-4F15-8B5C-5C1EE5AD1DD2}" type="sibTrans" cxnId="{1E4B234D-20BF-4150-817B-7DD170AEF468}">
      <dgm:prSet/>
      <dgm:spPr/>
      <dgm:t>
        <a:bodyPr/>
        <a:lstStyle/>
        <a:p>
          <a:endParaRPr lang="es-ES"/>
        </a:p>
      </dgm:t>
    </dgm:pt>
    <dgm:pt modelId="{B985ABE0-3CB0-4A39-A172-7A0DE3F4DA5E}" type="pres">
      <dgm:prSet presAssocID="{53F8D6AE-A37E-4984-A868-7B18054F62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66A5B65-23A5-4B8C-829F-86B88213FD88}" type="pres">
      <dgm:prSet presAssocID="{FE830BA1-DF02-46C1-87AF-C90C8337B18D}" presName="node" presStyleLbl="node1" presStyleIdx="0" presStyleCnt="8" custLinFactX="8601" custLinFactNeighborX="100000" custLinFactNeighborY="-11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B0A8D3-5B34-46F1-AD35-3B36270F140C}" type="pres">
      <dgm:prSet presAssocID="{8B828567-ECA7-4097-8930-C217AFD239CA}" presName="sibTrans" presStyleCnt="0"/>
      <dgm:spPr/>
    </dgm:pt>
    <dgm:pt modelId="{1EC3E943-ECF9-4EF9-965A-FEA5D762EB2C}" type="pres">
      <dgm:prSet presAssocID="{348ECA12-7B1C-4758-BE94-892E4542C71E}" presName="node" presStyleLbl="node1" presStyleIdx="1" presStyleCnt="8" custLinFactX="4608" custLinFactNeighborX="100000" custLinFactNeighborY="-11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65B136-9586-403D-B185-520EE152EC74}" type="pres">
      <dgm:prSet presAssocID="{BA23F685-3D03-443D-81EF-A8C67BD34420}" presName="sibTrans" presStyleCnt="0"/>
      <dgm:spPr/>
    </dgm:pt>
    <dgm:pt modelId="{35B473F4-036B-4956-BEE2-3586E0086095}" type="pres">
      <dgm:prSet presAssocID="{14BB4AC6-1944-4C71-8FCB-8C8F12D59A0F}" presName="node" presStyleLbl="node1" presStyleIdx="2" presStyleCnt="8" custLinFactX="-100000" custLinFactY="16258" custLinFactNeighborX="-118032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ADD226-1A24-4539-AF09-1BDDDD2CE78D}" type="pres">
      <dgm:prSet presAssocID="{B11DF026-E645-4F9F-A578-9AC34992ED31}" presName="sibTrans" presStyleCnt="0"/>
      <dgm:spPr/>
    </dgm:pt>
    <dgm:pt modelId="{080823BB-93D1-4E2E-84DB-607F458A3C46}" type="pres">
      <dgm:prSet presAssocID="{3357AF57-7320-4B90-8AEE-EFC5FC34F97B}" presName="node" presStyleLbl="node1" presStyleIdx="3" presStyleCnt="8" custLinFactX="7069" custLinFactNeighborX="100000" custLinFactNeighborY="-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8482F20-34D7-414A-A013-6D4591E74C28}" type="pres">
      <dgm:prSet presAssocID="{56413059-E7ED-47B8-BCEF-DF4E59EBFDDA}" presName="sibTrans" presStyleCnt="0"/>
      <dgm:spPr/>
    </dgm:pt>
    <dgm:pt modelId="{D30EAA81-B13B-459E-AC2C-4876DCD0560A}" type="pres">
      <dgm:prSet presAssocID="{3A9B6F9D-1ECA-4855-BB49-93860CB2FFDF}" presName="node" presStyleLbl="node1" presStyleIdx="4" presStyleCnt="8" custLinFactX="4608" custLinFactNeighborX="100000" custLinFactNeighborY="-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5130FE-E195-4685-953B-D74D4469332C}" type="pres">
      <dgm:prSet presAssocID="{0CD484F9-F637-4A7A-89A4-DCB68C0C7232}" presName="sibTrans" presStyleCnt="0"/>
      <dgm:spPr/>
    </dgm:pt>
    <dgm:pt modelId="{8660E77A-1FC3-47B6-8693-5EC577E32ACC}" type="pres">
      <dgm:prSet presAssocID="{D53C28C1-C4D2-49F2-98FB-16C7EF02FC60}" presName="node" presStyleLbl="node1" presStyleIdx="5" presStyleCnt="8" custLinFactX="-73812" custLinFactY="1591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A7E021-5346-47F6-85CC-F82FCB2F3242}" type="pres">
      <dgm:prSet presAssocID="{CEC2E022-75DC-4DA0-BF28-8FE0D9FAA6E0}" presName="sibTrans" presStyleCnt="0"/>
      <dgm:spPr/>
    </dgm:pt>
    <dgm:pt modelId="{878B2D7F-6450-4792-BD78-C163256EB464}" type="pres">
      <dgm:prSet presAssocID="{161355FF-D951-4D34-BB9F-E5002165CFCB}" presName="node" presStyleLbl="node1" presStyleIdx="6" presStyleCnt="8" custLinFactY="-100000" custLinFactNeighborX="-53341" custLinFactNeighborY="-13452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4874DE-EF3A-43B9-ABA1-409F3074546B}" type="pres">
      <dgm:prSet presAssocID="{AAE86D50-A3AA-47A2-98BE-387656777E4D}" presName="sibTrans" presStyleCnt="0"/>
      <dgm:spPr/>
    </dgm:pt>
    <dgm:pt modelId="{DBE04879-37C3-47B6-920D-8733A4D4DA5E}" type="pres">
      <dgm:prSet presAssocID="{E6B80F08-525C-46A6-8711-ACFF3909C0C5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96AC50-A20F-44BA-8CC0-C1317012960F}" type="presOf" srcId="{348ECA12-7B1C-4758-BE94-892E4542C71E}" destId="{1EC3E943-ECF9-4EF9-965A-FEA5D762EB2C}" srcOrd="0" destOrd="0" presId="urn:microsoft.com/office/officeart/2005/8/layout/default"/>
    <dgm:cxn modelId="{2A3794A2-9A58-4187-A887-3E539B838FE6}" srcId="{53F8D6AE-A37E-4984-A868-7B18054F624B}" destId="{3A9B6F9D-1ECA-4855-BB49-93860CB2FFDF}" srcOrd="4" destOrd="0" parTransId="{972334A6-06A2-4026-BDCB-174C43432894}" sibTransId="{0CD484F9-F637-4A7A-89A4-DCB68C0C7232}"/>
    <dgm:cxn modelId="{F12F40C8-5759-4CE3-95D1-9E563F3F57FF}" type="presOf" srcId="{FE830BA1-DF02-46C1-87AF-C90C8337B18D}" destId="{966A5B65-23A5-4B8C-829F-86B88213FD88}" srcOrd="0" destOrd="0" presId="urn:microsoft.com/office/officeart/2005/8/layout/default"/>
    <dgm:cxn modelId="{34ACA51C-5D49-4A89-AAF3-BEE0430C2A1E}" srcId="{53F8D6AE-A37E-4984-A868-7B18054F624B}" destId="{161355FF-D951-4D34-BB9F-E5002165CFCB}" srcOrd="6" destOrd="0" parTransId="{0CB18126-0C80-44B1-A805-BE728C4470AD}" sibTransId="{AAE86D50-A3AA-47A2-98BE-387656777E4D}"/>
    <dgm:cxn modelId="{7FAEBC6C-B1DA-41A8-96B1-D5F65A595557}" type="presOf" srcId="{E6B80F08-525C-46A6-8711-ACFF3909C0C5}" destId="{DBE04879-37C3-47B6-920D-8733A4D4DA5E}" srcOrd="0" destOrd="0" presId="urn:microsoft.com/office/officeart/2005/8/layout/default"/>
    <dgm:cxn modelId="{138DEDA4-6D33-41C5-9F16-9C4CE0667F56}" type="presOf" srcId="{161355FF-D951-4D34-BB9F-E5002165CFCB}" destId="{878B2D7F-6450-4792-BD78-C163256EB464}" srcOrd="0" destOrd="0" presId="urn:microsoft.com/office/officeart/2005/8/layout/default"/>
    <dgm:cxn modelId="{281FDE8E-3196-4869-947D-B88EEBF6535B}" srcId="{53F8D6AE-A37E-4984-A868-7B18054F624B}" destId="{FE830BA1-DF02-46C1-87AF-C90C8337B18D}" srcOrd="0" destOrd="0" parTransId="{145AD7B2-8A0A-4EFC-A42A-6D38A47488FB}" sibTransId="{8B828567-ECA7-4097-8930-C217AFD239CA}"/>
    <dgm:cxn modelId="{F716BA56-017A-4A6C-A17F-B2F77507D04C}" srcId="{53F8D6AE-A37E-4984-A868-7B18054F624B}" destId="{14BB4AC6-1944-4C71-8FCB-8C8F12D59A0F}" srcOrd="2" destOrd="0" parTransId="{A2258688-17F4-42FE-9D7F-AF7E34477873}" sibTransId="{B11DF026-E645-4F9F-A578-9AC34992ED31}"/>
    <dgm:cxn modelId="{E3310E4D-6217-43B2-AAE5-CFA5571FF373}" type="presOf" srcId="{14BB4AC6-1944-4C71-8FCB-8C8F12D59A0F}" destId="{35B473F4-036B-4956-BEE2-3586E0086095}" srcOrd="0" destOrd="0" presId="urn:microsoft.com/office/officeart/2005/8/layout/default"/>
    <dgm:cxn modelId="{1E4B234D-20BF-4150-817B-7DD170AEF468}" srcId="{53F8D6AE-A37E-4984-A868-7B18054F624B}" destId="{E6B80F08-525C-46A6-8711-ACFF3909C0C5}" srcOrd="7" destOrd="0" parTransId="{F53E3D17-BF6A-4C1C-A579-31B50F3C949F}" sibTransId="{908DF6FB-F6FA-4F15-8B5C-5C1EE5AD1DD2}"/>
    <dgm:cxn modelId="{4405106E-14D2-495D-B659-511C1947FC04}" srcId="{53F8D6AE-A37E-4984-A868-7B18054F624B}" destId="{3357AF57-7320-4B90-8AEE-EFC5FC34F97B}" srcOrd="3" destOrd="0" parTransId="{E2861528-FA72-4EBB-AC2C-23953473EA5F}" sibTransId="{56413059-E7ED-47B8-BCEF-DF4E59EBFDDA}"/>
    <dgm:cxn modelId="{08B6B8A1-99BD-4411-A49D-3C944BCDDA95}" type="presOf" srcId="{53F8D6AE-A37E-4984-A868-7B18054F624B}" destId="{B985ABE0-3CB0-4A39-A172-7A0DE3F4DA5E}" srcOrd="0" destOrd="0" presId="urn:microsoft.com/office/officeart/2005/8/layout/default"/>
    <dgm:cxn modelId="{D79C40B6-0439-4A06-AAAA-54907F74214D}" srcId="{53F8D6AE-A37E-4984-A868-7B18054F624B}" destId="{348ECA12-7B1C-4758-BE94-892E4542C71E}" srcOrd="1" destOrd="0" parTransId="{DDA64E2E-45C3-4294-AF5D-25FD6B1AE734}" sibTransId="{BA23F685-3D03-443D-81EF-A8C67BD34420}"/>
    <dgm:cxn modelId="{CEE9D63D-C406-43B8-9152-7C9392F179D7}" srcId="{53F8D6AE-A37E-4984-A868-7B18054F624B}" destId="{D53C28C1-C4D2-49F2-98FB-16C7EF02FC60}" srcOrd="5" destOrd="0" parTransId="{A762BF6C-595A-4586-8975-6E439CA82A41}" sibTransId="{CEC2E022-75DC-4DA0-BF28-8FE0D9FAA6E0}"/>
    <dgm:cxn modelId="{9FEBE12C-3B82-4E6C-A935-A4CF8CB9C1B4}" type="presOf" srcId="{3A9B6F9D-1ECA-4855-BB49-93860CB2FFDF}" destId="{D30EAA81-B13B-459E-AC2C-4876DCD0560A}" srcOrd="0" destOrd="0" presId="urn:microsoft.com/office/officeart/2005/8/layout/default"/>
    <dgm:cxn modelId="{6E99086B-9F24-4934-93CE-9BB9478F6591}" type="presOf" srcId="{3357AF57-7320-4B90-8AEE-EFC5FC34F97B}" destId="{080823BB-93D1-4E2E-84DB-607F458A3C46}" srcOrd="0" destOrd="0" presId="urn:microsoft.com/office/officeart/2005/8/layout/default"/>
    <dgm:cxn modelId="{06F5548A-FDD1-495B-A086-3B1E8BEEFF4A}" type="presOf" srcId="{D53C28C1-C4D2-49F2-98FB-16C7EF02FC60}" destId="{8660E77A-1FC3-47B6-8693-5EC577E32ACC}" srcOrd="0" destOrd="0" presId="urn:microsoft.com/office/officeart/2005/8/layout/default"/>
    <dgm:cxn modelId="{BCB83F98-B365-4E63-B41C-8092D2657F0F}" type="presParOf" srcId="{B985ABE0-3CB0-4A39-A172-7A0DE3F4DA5E}" destId="{966A5B65-23A5-4B8C-829F-86B88213FD88}" srcOrd="0" destOrd="0" presId="urn:microsoft.com/office/officeart/2005/8/layout/default"/>
    <dgm:cxn modelId="{219101EF-3FBE-42A4-AE55-649F931431ED}" type="presParOf" srcId="{B985ABE0-3CB0-4A39-A172-7A0DE3F4DA5E}" destId="{C2B0A8D3-5B34-46F1-AD35-3B36270F140C}" srcOrd="1" destOrd="0" presId="urn:microsoft.com/office/officeart/2005/8/layout/default"/>
    <dgm:cxn modelId="{8D9813DF-DE28-45CE-94E9-3767826EA5E1}" type="presParOf" srcId="{B985ABE0-3CB0-4A39-A172-7A0DE3F4DA5E}" destId="{1EC3E943-ECF9-4EF9-965A-FEA5D762EB2C}" srcOrd="2" destOrd="0" presId="urn:microsoft.com/office/officeart/2005/8/layout/default"/>
    <dgm:cxn modelId="{355A4156-1153-4DDB-9CC4-0AD1F582BC06}" type="presParOf" srcId="{B985ABE0-3CB0-4A39-A172-7A0DE3F4DA5E}" destId="{A365B136-9586-403D-B185-520EE152EC74}" srcOrd="3" destOrd="0" presId="urn:microsoft.com/office/officeart/2005/8/layout/default"/>
    <dgm:cxn modelId="{7E24C72E-464F-4A39-A1FA-767CC50DA3AB}" type="presParOf" srcId="{B985ABE0-3CB0-4A39-A172-7A0DE3F4DA5E}" destId="{35B473F4-036B-4956-BEE2-3586E0086095}" srcOrd="4" destOrd="0" presId="urn:microsoft.com/office/officeart/2005/8/layout/default"/>
    <dgm:cxn modelId="{C9706DCB-E988-4C69-8D3A-262079DFE901}" type="presParOf" srcId="{B985ABE0-3CB0-4A39-A172-7A0DE3F4DA5E}" destId="{F6ADD226-1A24-4539-AF09-1BDDDD2CE78D}" srcOrd="5" destOrd="0" presId="urn:microsoft.com/office/officeart/2005/8/layout/default"/>
    <dgm:cxn modelId="{09180DCA-04A9-4A7E-907A-CC6522D0F538}" type="presParOf" srcId="{B985ABE0-3CB0-4A39-A172-7A0DE3F4DA5E}" destId="{080823BB-93D1-4E2E-84DB-607F458A3C46}" srcOrd="6" destOrd="0" presId="urn:microsoft.com/office/officeart/2005/8/layout/default"/>
    <dgm:cxn modelId="{73831FFB-22C2-4670-8983-4FC096415BCE}" type="presParOf" srcId="{B985ABE0-3CB0-4A39-A172-7A0DE3F4DA5E}" destId="{A8482F20-34D7-414A-A013-6D4591E74C28}" srcOrd="7" destOrd="0" presId="urn:microsoft.com/office/officeart/2005/8/layout/default"/>
    <dgm:cxn modelId="{A1D91643-A4E8-41D9-BBA3-4A03BED7DCF4}" type="presParOf" srcId="{B985ABE0-3CB0-4A39-A172-7A0DE3F4DA5E}" destId="{D30EAA81-B13B-459E-AC2C-4876DCD0560A}" srcOrd="8" destOrd="0" presId="urn:microsoft.com/office/officeart/2005/8/layout/default"/>
    <dgm:cxn modelId="{2A5A4C88-6BB5-4B71-87DB-D18B7E1881BB}" type="presParOf" srcId="{B985ABE0-3CB0-4A39-A172-7A0DE3F4DA5E}" destId="{FF5130FE-E195-4685-953B-D74D4469332C}" srcOrd="9" destOrd="0" presId="urn:microsoft.com/office/officeart/2005/8/layout/default"/>
    <dgm:cxn modelId="{939600B6-78A1-4A15-9C93-AE1590AE2F39}" type="presParOf" srcId="{B985ABE0-3CB0-4A39-A172-7A0DE3F4DA5E}" destId="{8660E77A-1FC3-47B6-8693-5EC577E32ACC}" srcOrd="10" destOrd="0" presId="urn:microsoft.com/office/officeart/2005/8/layout/default"/>
    <dgm:cxn modelId="{B2DF66BA-176D-46D6-93ED-A2C5546F33E3}" type="presParOf" srcId="{B985ABE0-3CB0-4A39-A172-7A0DE3F4DA5E}" destId="{F6A7E021-5346-47F6-85CC-F82FCB2F3242}" srcOrd="11" destOrd="0" presId="urn:microsoft.com/office/officeart/2005/8/layout/default"/>
    <dgm:cxn modelId="{17280AD9-6E5A-47AA-A03D-06D799CF06C8}" type="presParOf" srcId="{B985ABE0-3CB0-4A39-A172-7A0DE3F4DA5E}" destId="{878B2D7F-6450-4792-BD78-C163256EB464}" srcOrd="12" destOrd="0" presId="urn:microsoft.com/office/officeart/2005/8/layout/default"/>
    <dgm:cxn modelId="{676044FB-21F2-4C36-9D2D-1A747C1D9F2B}" type="presParOf" srcId="{B985ABE0-3CB0-4A39-A172-7A0DE3F4DA5E}" destId="{F34874DE-EF3A-43B9-ABA1-409F3074546B}" srcOrd="13" destOrd="0" presId="urn:microsoft.com/office/officeart/2005/8/layout/default"/>
    <dgm:cxn modelId="{97C0D0A2-5F11-4809-905E-E527AAB850E8}" type="presParOf" srcId="{B985ABE0-3CB0-4A39-A172-7A0DE3F4DA5E}" destId="{DBE04879-37C3-47B6-920D-8733A4D4DA5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A5B65-23A5-4B8C-829F-86B88213FD88}">
      <dsp:nvSpPr>
        <dsp:cNvPr id="0" name=""/>
        <dsp:cNvSpPr/>
      </dsp:nvSpPr>
      <dsp:spPr>
        <a:xfrm>
          <a:off x="2318703" y="482014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   </a:t>
          </a:r>
          <a:r>
            <a:rPr lang="es-ES" sz="1900" b="1" kern="1200" dirty="0" smtClean="0">
              <a:solidFill>
                <a:schemeClr val="tx1"/>
              </a:solidFill>
            </a:rPr>
            <a:t>PETCS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Programa Institucional de Contraloría Social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318703" y="482014"/>
        <a:ext cx="2135066" cy="1281039"/>
      </dsp:txXfrm>
    </dsp:sp>
    <dsp:sp modelId="{1EC3E943-ECF9-4EF9-965A-FEA5D762EB2C}">
      <dsp:nvSpPr>
        <dsp:cNvPr id="0" name=""/>
        <dsp:cNvSpPr/>
      </dsp:nvSpPr>
      <dsp:spPr>
        <a:xfrm>
          <a:off x="4582022" y="482014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Minuta de </a:t>
          </a:r>
          <a:r>
            <a:rPr lang="es-ES" sz="1900" kern="1200" dirty="0" smtClean="0">
              <a:solidFill>
                <a:schemeClr val="tx1"/>
              </a:solidFill>
            </a:rPr>
            <a:t>Reunión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4582022" y="482014"/>
        <a:ext cx="2135066" cy="1281039"/>
      </dsp:txXfrm>
    </dsp:sp>
    <dsp:sp modelId="{35B473F4-036B-4956-BEE2-3586E0086095}">
      <dsp:nvSpPr>
        <dsp:cNvPr id="0" name=""/>
        <dsp:cNvSpPr/>
      </dsp:nvSpPr>
      <dsp:spPr>
        <a:xfrm>
          <a:off x="42018" y="1986634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Acta </a:t>
          </a:r>
          <a:r>
            <a:rPr lang="es-ES" sz="1900" kern="1200" dirty="0" smtClean="0">
              <a:solidFill>
                <a:schemeClr val="tx1"/>
              </a:solidFill>
            </a:rPr>
            <a:t>del </a:t>
          </a:r>
          <a:r>
            <a:rPr lang="es-ES" sz="1900" kern="1200" dirty="0">
              <a:solidFill>
                <a:schemeClr val="tx1"/>
              </a:solidFill>
            </a:rPr>
            <a:t>registro </a:t>
          </a:r>
          <a:r>
            <a:rPr lang="es-ES" sz="1900" kern="1200" dirty="0" smtClean="0">
              <a:solidFill>
                <a:schemeClr val="tx1"/>
              </a:solidFill>
            </a:rPr>
            <a:t>del </a:t>
          </a:r>
          <a:r>
            <a:rPr lang="es-ES" sz="1900" kern="1200" dirty="0">
              <a:solidFill>
                <a:schemeClr val="tx1"/>
              </a:solidFill>
            </a:rPr>
            <a:t>Comité  </a:t>
          </a:r>
          <a:endParaRPr lang="es-ES" sz="1900" kern="1200" dirty="0" smtClean="0">
            <a:solidFill>
              <a:schemeClr val="tx1"/>
            </a:solidFill>
          </a:endParaRPr>
        </a:p>
      </dsp:txBody>
      <dsp:txXfrm>
        <a:off x="42018" y="1986634"/>
        <a:ext cx="2135066" cy="1281039"/>
      </dsp:txXfrm>
    </dsp:sp>
    <dsp:sp modelId="{080823BB-93D1-4E2E-84DB-607F458A3C46}">
      <dsp:nvSpPr>
        <dsp:cNvPr id="0" name=""/>
        <dsp:cNvSpPr/>
      </dsp:nvSpPr>
      <dsp:spPr>
        <a:xfrm>
          <a:off x="2285994" y="1986630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Acta </a:t>
          </a:r>
          <a:r>
            <a:rPr lang="es-ES" sz="1900" kern="1200" dirty="0" smtClean="0">
              <a:solidFill>
                <a:schemeClr val="tx1"/>
              </a:solidFill>
            </a:rPr>
            <a:t>de Sustitución de un integrante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2285994" y="1986630"/>
        <a:ext cx="2135066" cy="1281039"/>
      </dsp:txXfrm>
    </dsp:sp>
    <dsp:sp modelId="{D30EAA81-B13B-459E-AC2C-4876DCD0560A}">
      <dsp:nvSpPr>
        <dsp:cNvPr id="0" name=""/>
        <dsp:cNvSpPr/>
      </dsp:nvSpPr>
      <dsp:spPr>
        <a:xfrm>
          <a:off x="4582022" y="1986630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Solicitud de </a:t>
          </a:r>
          <a:r>
            <a:rPr lang="es-ES" sz="1900" kern="1200" dirty="0" smtClean="0">
              <a:solidFill>
                <a:schemeClr val="tx1"/>
              </a:solidFill>
            </a:rPr>
            <a:t>Información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4582022" y="1986630"/>
        <a:ext cx="2135066" cy="1281039"/>
      </dsp:txXfrm>
    </dsp:sp>
    <dsp:sp modelId="{8660E77A-1FC3-47B6-8693-5EC577E32ACC}">
      <dsp:nvSpPr>
        <dsp:cNvPr id="0" name=""/>
        <dsp:cNvSpPr/>
      </dsp:nvSpPr>
      <dsp:spPr>
        <a:xfrm>
          <a:off x="986144" y="3476735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Informe </a:t>
          </a:r>
          <a:r>
            <a:rPr lang="es-ES" sz="1900" kern="1200" dirty="0" smtClean="0">
              <a:solidFill>
                <a:schemeClr val="tx1"/>
              </a:solidFill>
            </a:rPr>
            <a:t>Final del Comité de Contraloría Social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 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986144" y="3476735"/>
        <a:ext cx="2135066" cy="1281039"/>
      </dsp:txXfrm>
    </dsp:sp>
    <dsp:sp modelId="{878B2D7F-6450-4792-BD78-C163256EB464}">
      <dsp:nvSpPr>
        <dsp:cNvPr id="0" name=""/>
        <dsp:cNvSpPr/>
      </dsp:nvSpPr>
      <dsp:spPr>
        <a:xfrm>
          <a:off x="35420" y="482019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PATCS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Programa Anual de Trabajo de Contraloría Social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5420" y="482019"/>
        <a:ext cx="2135066" cy="1281039"/>
      </dsp:txXfrm>
    </dsp:sp>
    <dsp:sp modelId="{DBE04879-37C3-47B6-920D-8733A4D4DA5E}">
      <dsp:nvSpPr>
        <dsp:cNvPr id="0" name=""/>
        <dsp:cNvSpPr/>
      </dsp:nvSpPr>
      <dsp:spPr>
        <a:xfrm>
          <a:off x="3522859" y="3486415"/>
          <a:ext cx="2135066" cy="1281039"/>
        </a:xfrm>
        <a:prstGeom prst="rect">
          <a:avLst/>
        </a:prstGeom>
        <a:gradFill rotWithShape="1">
          <a:gsLst>
            <a:gs pos="0">
              <a:schemeClr val="accent4">
                <a:tint val="96000"/>
                <a:lumMod val="100000"/>
              </a:schemeClr>
            </a:gs>
            <a:gs pos="78000">
              <a:schemeClr val="accent4"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solidFill>
                <a:schemeClr val="tx1"/>
              </a:solidFill>
            </a:rPr>
            <a:t>Quejas y </a:t>
          </a:r>
          <a:r>
            <a:rPr lang="es-ES" sz="1900" kern="1200" dirty="0" smtClean="0">
              <a:solidFill>
                <a:schemeClr val="tx1"/>
              </a:solidFill>
            </a:rPr>
            <a:t>Denuncias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522859" y="3486415"/>
        <a:ext cx="2135066" cy="1281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5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08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8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91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9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8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0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1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4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4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A5">
            <a:alpha val="5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emf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emf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5497" y="3296939"/>
            <a:ext cx="8802342" cy="1420639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es-MX" sz="4000" b="1" dirty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T</a:t>
            </a:r>
            <a: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aller:</a:t>
            </a:r>
            <a:b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Llenado de Formatos </a:t>
            </a:r>
            <a:r>
              <a:rPr lang="es-MX" sz="4000" b="1" dirty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de </a:t>
            </a:r>
            <a: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CS 2019</a:t>
            </a:r>
            <a:b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s-MX" sz="4000" b="1" dirty="0" smtClean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PFCE, PRODEP y PPS </a:t>
            </a:r>
            <a:endParaRPr lang="es-MX" sz="4000" b="1" dirty="0">
              <a:ln/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9769" y="1551911"/>
            <a:ext cx="4410020" cy="15562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26284" y="5172755"/>
            <a:ext cx="217699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16, 17 y 18 Julio de 2019</a:t>
            </a:r>
            <a:endParaRPr lang="es-MX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641009" y="6581001"/>
            <a:ext cx="460894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b="1" dirty="0" err="1" smtClean="0"/>
              <a:t>Fís</a:t>
            </a:r>
            <a:r>
              <a:rPr lang="es-MX" sz="1200" b="1" dirty="0" smtClean="0"/>
              <a:t>. María del Consuelo Romero Sánchez</a:t>
            </a:r>
            <a:endParaRPr lang="es-MX" sz="1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27" y="5681614"/>
            <a:ext cx="6846334" cy="660007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847293" y="229764"/>
            <a:ext cx="6782068" cy="1002581"/>
            <a:chOff x="1847293" y="229764"/>
            <a:chExt cx="6782068" cy="1002581"/>
          </a:xfrm>
        </p:grpSpPr>
        <p:pic>
          <p:nvPicPr>
            <p:cNvPr id="41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2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876008"/>
              </p:ext>
            </p:extLst>
          </p:nvPr>
        </p:nvGraphicFramePr>
        <p:xfrm>
          <a:off x="1847293" y="996454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http://cgut.sep.gob.mx/src/directorioups/IMAGENES/logocg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7" y="208826"/>
            <a:ext cx="5244324" cy="7752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-135111" y="1104041"/>
            <a:ext cx="9416043" cy="33617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1200" b="1" dirty="0" smtClean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Material de Trabajo de CS 2018</a:t>
            </a:r>
            <a:endParaRPr lang="es-MX" sz="1200" b="1" dirty="0">
              <a:ln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847293" y="229764"/>
            <a:ext cx="6782068" cy="1002581"/>
            <a:chOff x="1847293" y="229764"/>
            <a:chExt cx="6782068" cy="1002581"/>
          </a:xfrm>
        </p:grpSpPr>
        <p:pic>
          <p:nvPicPr>
            <p:cNvPr id="10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21" y="6197993"/>
            <a:ext cx="6846334" cy="6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51" y="6132863"/>
            <a:ext cx="6111834" cy="692086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727922" y="781147"/>
            <a:ext cx="8865220" cy="5985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Nombres que deben de llevar los archivos (ejemplo anexos de PFCE)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PECTS: PECTS-PRODEP-UTA, PETCS-PFCE-UTA, PETCS-PPS-UTA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3 Minuta de reunión: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– 2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3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– 4 – UTA                                                      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5 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5.2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5.3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A3 –3- 4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Acta de Registro de CS: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ACTA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Acta de Sustitución: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SUSTITUCION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Solicitud de Información: SOLICITUD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Informe Final de CS: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 – 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Anexo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Cédula de Quejas y Denuncias: QUEJAS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sz="14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Archivos de Materiales de Capacitación: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MCAPACITACION-UTA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Archivos de Materiales de Difusión: </a:t>
            </a:r>
            <a:r>
              <a:rPr lang="es-MX" sz="14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MDIFUSION-UTA</a:t>
            </a:r>
            <a:endParaRPr lang="es-MX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MX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NO CUMPLEN CON ESTOS REQUISITOS, SE LES REGRESARÁN LOS ARCHIVOS Y NO SERÁN VALIDADOS.</a:t>
            </a:r>
            <a:endParaRPr lang="es-MX" sz="1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1310" y="1488602"/>
            <a:ext cx="3961105" cy="343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LA REUNIÓN: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ASISTENCIA (PASE DE LISTA DE ASISTENCIA)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SOBRE CONTRALORÍA SOCIAL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ACLARACIÓN DE DUDAS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PRESENTA LA PROPUESTA DE CANDIDATOS PARA INTEGRAR EL COMITÉ DE CS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VOTACIÓN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DEL COMITÉ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CIERRE</a:t>
            </a:r>
            <a:endParaRPr lang="es-MX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02343" y="4996182"/>
            <a:ext cx="382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5.1, 5.2 y 5.3, del Objetivo 5, va ir variando trimestralmente.</a:t>
            </a:r>
            <a:endParaRPr lang="es-MX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ector recto de flecha 6"/>
          <p:cNvCxnSpPr>
            <a:cxnSpLocks/>
          </p:cNvCxnSpPr>
          <p:nvPr/>
        </p:nvCxnSpPr>
        <p:spPr>
          <a:xfrm flipH="1" flipV="1">
            <a:off x="3458095" y="3335622"/>
            <a:ext cx="1525295" cy="1379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Grupo 13"/>
          <p:cNvGrpSpPr/>
          <p:nvPr/>
        </p:nvGrpSpPr>
        <p:grpSpPr>
          <a:xfrm>
            <a:off x="2735253" y="147615"/>
            <a:ext cx="4734181" cy="495382"/>
            <a:chOff x="1847293" y="229764"/>
            <a:chExt cx="6782068" cy="1002581"/>
          </a:xfrm>
        </p:grpSpPr>
        <p:pic>
          <p:nvPicPr>
            <p:cNvPr id="15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7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9133" y="974356"/>
            <a:ext cx="8106419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la reunión: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Constituir el Comité de Contraloria Social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Capacitar a los integrantes del Comité de CS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el Material de Difusión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Distribuir el Material de Difusión y Capacitación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Supervisar los gastos del Financiamiento del PFCE </a:t>
            </a:r>
            <a:r>
              <a:rPr lang="es-MX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PRODEP o PPS (según sea el caso)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31087" y="4836600"/>
            <a:ext cx="54366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(los) objetivo(s) se eligen de acuerdo a los puntos a tratar en la reunión y el nombre del archivo </a:t>
            </a:r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</a:t>
            </a:r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minuta, depende del numero de objetivo, por ejemplo:</a:t>
            </a:r>
          </a:p>
          <a:p>
            <a:pPr algn="just"/>
            <a:r>
              <a:rPr lang="es-MX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Reunión para elaborar material de difusión, nombre del archivo </a:t>
            </a:r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– </a:t>
            </a:r>
            <a:r>
              <a:rPr lang="es-MX" sz="1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UTA                                                      </a:t>
            </a:r>
            <a:endParaRPr lang="es-MX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35253" y="147615"/>
            <a:ext cx="4734181" cy="495382"/>
            <a:chOff x="1847293" y="229764"/>
            <a:chExt cx="6782068" cy="1002581"/>
          </a:xfrm>
        </p:grpSpPr>
        <p:pic>
          <p:nvPicPr>
            <p:cNvPr id="1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51" y="6342046"/>
            <a:ext cx="5230517" cy="5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5647" y="1365054"/>
            <a:ext cx="8106419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Comité: </a:t>
            </a:r>
            <a:endParaRPr lang="es-MX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Tecnológica (Politécnica) XXXXXXXX-CCS PFCE 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</a:t>
            </a:r>
            <a:r>
              <a:rPr lang="es-MX" sz="20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Tecnológica (Politécnica) XXXXXXXX-CCS </a:t>
            </a:r>
            <a:r>
              <a:rPr lang="es-MX" sz="20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PRODEP 2018</a:t>
            </a:r>
            <a:endParaRPr lang="es-MX" sz="2000" b="1" u="sng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Politécnica de San Luis Potosí-CCS PPS 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Proyecto: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Tecnológica (Politécnica) de XXXXXXXXXX - PFCE 2018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Tecnológica (Politécnica) de XXXXXXXXXX - PRODEP 2018 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Politécnica de San Luis </a:t>
            </a:r>
            <a:r>
              <a:rPr lang="es-MX" sz="2000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Potosí- </a:t>
            </a:r>
            <a:r>
              <a:rPr lang="es-MX" sz="20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PPS 2018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35253" y="147615"/>
            <a:ext cx="4734181" cy="495382"/>
            <a:chOff x="1847293" y="229764"/>
            <a:chExt cx="6782068" cy="1002581"/>
          </a:xfrm>
        </p:grpSpPr>
        <p:pic>
          <p:nvPicPr>
            <p:cNvPr id="1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66" y="6353763"/>
            <a:ext cx="5230517" cy="50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s-MX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Llenado y captura de PETCS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2119" y="1822552"/>
            <a:ext cx="7233412" cy="38792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b="1" dirty="0" smtClean="0">
                <a:ln/>
                <a:solidFill>
                  <a:schemeClr val="tx1"/>
                </a:solidFill>
              </a:rPr>
              <a:t>Este documento una vez llenado, se firma y se guarda en PDF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b="1" dirty="0">
                <a:ln/>
                <a:solidFill>
                  <a:schemeClr val="tx1"/>
                </a:solidFill>
              </a:rPr>
              <a:t>El nombre del archivo se sugiere: PETCS UT (nombre UT o UP)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b="1" dirty="0" smtClean="0">
                <a:ln/>
                <a:solidFill>
                  <a:schemeClr val="tx1"/>
                </a:solidFill>
              </a:rPr>
              <a:t>Se envía a la </a:t>
            </a:r>
            <a:r>
              <a:rPr lang="es-MX" b="1" dirty="0" err="1" smtClean="0">
                <a:ln/>
                <a:solidFill>
                  <a:schemeClr val="tx1"/>
                </a:solidFill>
              </a:rPr>
              <a:t>CGUTyP</a:t>
            </a:r>
            <a:r>
              <a:rPr lang="es-MX" b="1" dirty="0" smtClean="0">
                <a:ln/>
                <a:solidFill>
                  <a:schemeClr val="tx1"/>
                </a:solidFill>
              </a:rPr>
              <a:t> para su validación (antes de subir al SICS)</a:t>
            </a:r>
            <a:endParaRPr lang="es-MX" b="1" dirty="0">
              <a:ln/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b="1" dirty="0" smtClean="0">
                <a:ln/>
                <a:solidFill>
                  <a:schemeClr val="tx1"/>
                </a:solidFill>
              </a:rPr>
              <a:t>Si </a:t>
            </a:r>
            <a:r>
              <a:rPr lang="es-MX" b="1" dirty="0">
                <a:ln/>
                <a:solidFill>
                  <a:schemeClr val="tx1"/>
                </a:solidFill>
              </a:rPr>
              <a:t>este documento no es capturado de manera correcta, no se pueden  capturar las actividades siguientes en SICS</a:t>
            </a:r>
            <a:r>
              <a:rPr lang="es-MX" b="1" dirty="0" smtClean="0">
                <a:ln/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MX" b="1" dirty="0" smtClean="0">
                <a:ln/>
                <a:solidFill>
                  <a:schemeClr val="tx1"/>
                </a:solidFill>
              </a:rPr>
              <a:t>Asegurarse de “guardar” correctamente y después de validada la información por responsables de CS de la </a:t>
            </a:r>
            <a:r>
              <a:rPr lang="es-MX" b="1" dirty="0" err="1" smtClean="0">
                <a:ln/>
                <a:solidFill>
                  <a:schemeClr val="tx1"/>
                </a:solidFill>
              </a:rPr>
              <a:t>CGUTyP</a:t>
            </a:r>
            <a:r>
              <a:rPr lang="es-MX" b="1" dirty="0" smtClean="0">
                <a:ln/>
                <a:solidFill>
                  <a:schemeClr val="tx1"/>
                </a:solidFill>
              </a:rPr>
              <a:t> podrán darle  “enviar”</a:t>
            </a:r>
            <a:endParaRPr lang="es-MX" b="1" dirty="0">
              <a:ln/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MX" b="1" dirty="0" smtClean="0">
                <a:ln/>
                <a:solidFill>
                  <a:schemeClr val="tx1"/>
                </a:solidFill>
              </a:rPr>
              <a:t>Los cambios que </a:t>
            </a:r>
            <a:r>
              <a:rPr lang="es-MX" b="1" dirty="0">
                <a:ln/>
                <a:solidFill>
                  <a:schemeClr val="tx1"/>
                </a:solidFill>
              </a:rPr>
              <a:t>se le hacen a este </a:t>
            </a:r>
            <a:r>
              <a:rPr lang="es-MX" b="1" dirty="0" smtClean="0">
                <a:ln/>
                <a:solidFill>
                  <a:schemeClr val="tx1"/>
                </a:solidFill>
              </a:rPr>
              <a:t>documento </a:t>
            </a:r>
            <a:r>
              <a:rPr lang="es-MX" b="1" dirty="0">
                <a:ln/>
                <a:solidFill>
                  <a:schemeClr val="tx1"/>
                </a:solidFill>
              </a:rPr>
              <a:t>son:</a:t>
            </a:r>
          </a:p>
          <a:p>
            <a:pPr algn="just">
              <a:lnSpc>
                <a:spcPct val="90000"/>
              </a:lnSpc>
            </a:pPr>
            <a:r>
              <a:rPr lang="es-MX" b="1" dirty="0">
                <a:ln/>
                <a:solidFill>
                  <a:schemeClr val="tx1"/>
                </a:solidFill>
              </a:rPr>
              <a:t>Logo de la IES: </a:t>
            </a:r>
            <a:r>
              <a:rPr lang="es-MX" b="1" dirty="0" smtClean="0">
                <a:ln/>
                <a:solidFill>
                  <a:schemeClr val="tx1"/>
                </a:solidFill>
              </a:rPr>
              <a:t>Colocar el logo </a:t>
            </a:r>
            <a:r>
              <a:rPr lang="es-MX" b="1" dirty="0">
                <a:ln/>
                <a:solidFill>
                  <a:schemeClr val="tx1"/>
                </a:solidFill>
              </a:rPr>
              <a:t>de la Universidad</a:t>
            </a:r>
            <a:r>
              <a:rPr lang="es-MX" b="1" dirty="0" smtClean="0">
                <a:ln/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s-MX" b="1" dirty="0" smtClean="0">
                <a:ln/>
                <a:solidFill>
                  <a:schemeClr val="tx1"/>
                </a:solidFill>
              </a:rPr>
              <a:t>Nombre de la Universidad</a:t>
            </a:r>
          </a:p>
          <a:p>
            <a:pPr algn="just">
              <a:lnSpc>
                <a:spcPct val="90000"/>
              </a:lnSpc>
            </a:pPr>
            <a:r>
              <a:rPr lang="es-MX" b="1" dirty="0" smtClean="0">
                <a:ln/>
                <a:solidFill>
                  <a:schemeClr val="tx1"/>
                </a:solidFill>
              </a:rPr>
              <a:t>Actividad 11 debe de  decir 4 metas y actividad 12 al menos 1</a:t>
            </a:r>
          </a:p>
          <a:p>
            <a:pPr algn="just">
              <a:lnSpc>
                <a:spcPct val="90000"/>
              </a:lnSpc>
            </a:pPr>
            <a:r>
              <a:rPr lang="es-MX" b="1" dirty="0" smtClean="0">
                <a:ln/>
                <a:solidFill>
                  <a:schemeClr val="tx1"/>
                </a:solidFill>
              </a:rPr>
              <a:t>Nombre y firma del Responsable de CS</a:t>
            </a:r>
            <a:endParaRPr lang="es-MX" b="1" dirty="0">
              <a:ln/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s-MX" b="1" dirty="0">
              <a:ln/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1610" y="6282684"/>
            <a:ext cx="8506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A más tardar dentro de los 20 días hábiles posteriores a su ejecución.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31" y="1822552"/>
            <a:ext cx="4466807" cy="3879222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611091" y="2150918"/>
            <a:ext cx="2275609" cy="2213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976746" y="5797881"/>
            <a:ext cx="1121525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Archivo PDF del PECTS</a:t>
            </a:r>
            <a:r>
              <a:rPr lang="es-MX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u="sng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PECTS </a:t>
            </a:r>
            <a:r>
              <a:rPr lang="es-MX" u="sng" dirty="0" smtClean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iniciales de la universidad</a:t>
            </a:r>
            <a:r>
              <a:rPr lang="es-MX" dirty="0" smtClean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Ejemplo: </a:t>
            </a:r>
            <a:r>
              <a:rPr lang="es-MX" u="sng" dirty="0" smtClean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PECTS-PFCE-UTA</a:t>
            </a:r>
            <a:endParaRPr lang="es-MX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579876" y="110068"/>
            <a:ext cx="6062430" cy="784952"/>
            <a:chOff x="1847293" y="229764"/>
            <a:chExt cx="6782068" cy="1002581"/>
          </a:xfrm>
        </p:grpSpPr>
        <p:pic>
          <p:nvPicPr>
            <p:cNvPr id="16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25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43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174484" y="142558"/>
            <a:ext cx="833049" cy="246910"/>
            <a:chOff x="1847293" y="229764"/>
            <a:chExt cx="6782068" cy="1002581"/>
          </a:xfrm>
        </p:grpSpPr>
        <p:pic>
          <p:nvPicPr>
            <p:cNvPr id="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74" y="0"/>
            <a:ext cx="102793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43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9889958" y="220482"/>
            <a:ext cx="2101382" cy="473435"/>
            <a:chOff x="1847293" y="229764"/>
            <a:chExt cx="6782068" cy="1002581"/>
          </a:xfrm>
        </p:grpSpPr>
        <p:pic>
          <p:nvPicPr>
            <p:cNvPr id="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-2408"/>
            <a:ext cx="9573324" cy="68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43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6" name="Grupo 5"/>
          <p:cNvGrpSpPr/>
          <p:nvPr/>
        </p:nvGrpSpPr>
        <p:grpSpPr>
          <a:xfrm>
            <a:off x="10829925" y="149034"/>
            <a:ext cx="1105402" cy="308166"/>
            <a:chOff x="1847293" y="229764"/>
            <a:chExt cx="6782068" cy="1002581"/>
          </a:xfrm>
        </p:grpSpPr>
        <p:pic>
          <p:nvPicPr>
            <p:cNvPr id="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" y="0"/>
            <a:ext cx="1042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8659" y="1359262"/>
            <a:ext cx="7326351" cy="336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Comité: </a:t>
            </a:r>
            <a:endParaRPr lang="es-MX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Tecnológica (Politécnica) XXXXXXXX-CCS 2018  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de la reunión: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Constituir el Comité de Contraloria Social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Capacitar a los integrantes del Comité de CS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el Material de Difusión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Distribuir el Material de Difusión y Capacitación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Supervisar los gastos del Financiamiento del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PFCE, PRODEP o PPS 2018 (según sea el caso)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794092" y="888950"/>
            <a:ext cx="7901428" cy="58672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2400" b="1" dirty="0" smtClean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ANEXO 3</a:t>
            </a:r>
            <a:endParaRPr lang="es-MX" sz="2400" b="1" dirty="0">
              <a:ln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07777" y="4861403"/>
            <a:ext cx="5436622" cy="13542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sz="1600" b="1" dirty="0" smtClean="0">
                <a:ln/>
                <a:solidFill>
                  <a:srgbClr val="FF0000"/>
                </a:solidFill>
              </a:rPr>
              <a:t>El (los) objetivo(s) se eligen de acuerdo a los puntos a tratar en la reunión y el nombre del archivo </a:t>
            </a:r>
            <a:r>
              <a:rPr lang="es-MX" b="1" dirty="0" smtClean="0">
                <a:ln/>
                <a:solidFill>
                  <a:srgbClr val="FF0000"/>
                </a:solidFill>
              </a:rPr>
              <a:t>de</a:t>
            </a:r>
            <a:r>
              <a:rPr lang="es-MX" sz="1600" b="1" dirty="0" smtClean="0">
                <a:ln/>
                <a:solidFill>
                  <a:srgbClr val="FF0000"/>
                </a:solidFill>
              </a:rPr>
              <a:t> la minuta, depende del numero de objetivo: ejemplo </a:t>
            </a:r>
            <a:r>
              <a:rPr lang="es-MX" sz="1600" b="1" dirty="0" err="1" smtClean="0">
                <a:ln/>
                <a:solidFill>
                  <a:srgbClr val="FF0000"/>
                </a:solidFill>
              </a:rPr>
              <a:t>Reunion</a:t>
            </a:r>
            <a:r>
              <a:rPr lang="es-MX" sz="1600" b="1" dirty="0" smtClean="0">
                <a:ln/>
                <a:solidFill>
                  <a:srgbClr val="FF0000"/>
                </a:solidFill>
              </a:rPr>
              <a:t> para elaborar material de difusión, nombre del archivo </a:t>
            </a:r>
            <a:r>
              <a:rPr lang="es-MX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A3 – </a:t>
            </a:r>
            <a:r>
              <a:rPr lang="es-MX" sz="16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MX" sz="16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UTA                                                      </a:t>
            </a:r>
            <a:endParaRPr lang="es-MX" sz="1600" b="1" dirty="0" smtClean="0">
              <a:ln/>
              <a:solidFill>
                <a:srgbClr val="FF0000"/>
              </a:solidFill>
            </a:endParaRPr>
          </a:p>
        </p:txBody>
      </p:sp>
      <p:cxnSp>
        <p:nvCxnSpPr>
          <p:cNvPr id="11" name="Conector recto de flecha 10"/>
          <p:cNvCxnSpPr>
            <a:cxnSpLocks/>
          </p:cNvCxnSpPr>
          <p:nvPr/>
        </p:nvCxnSpPr>
        <p:spPr>
          <a:xfrm flipV="1">
            <a:off x="6690841" y="4157285"/>
            <a:ext cx="2085687" cy="1410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2735253" y="147615"/>
            <a:ext cx="4734181" cy="495382"/>
            <a:chOff x="1847293" y="229764"/>
            <a:chExt cx="6782068" cy="1002581"/>
          </a:xfrm>
        </p:grpSpPr>
        <p:pic>
          <p:nvPicPr>
            <p:cNvPr id="1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82" y="6353763"/>
            <a:ext cx="5230517" cy="504237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14" y="1680406"/>
            <a:ext cx="3354667" cy="4400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44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428805" y="341854"/>
            <a:ext cx="1922092" cy="58672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2400" b="1" dirty="0" smtClean="0">
                <a:ln/>
                <a:solidFill>
                  <a:srgbClr val="FF0000"/>
                </a:solidFill>
                <a:latin typeface="Century Gothic" panose="020B0502020202020204" pitchFamily="34" charset="0"/>
              </a:rPr>
              <a:t>ANEXO 3</a:t>
            </a:r>
            <a:endParaRPr lang="es-MX" sz="2400" b="1" dirty="0">
              <a:ln/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42916" y="1423598"/>
            <a:ext cx="567535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sz="1600" b="1" dirty="0" smtClean="0">
                <a:ln/>
              </a:rPr>
              <a:t>Descripción del apoyo: Se registrará el Nombre del (los) Proyecto(s) como viene(n) en el Anexo de ejecución.</a:t>
            </a:r>
            <a:endParaRPr lang="es-MX" sz="1600" b="1" dirty="0">
              <a:ln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06066" y="2399709"/>
            <a:ext cx="54366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b="1" dirty="0" smtClean="0">
                <a:ln/>
              </a:rPr>
              <a:t>Ejemplo: Fortalecimiento de la Capacidad Académica, Consolidación de la Competitividad y Atención a los estudiantes.</a:t>
            </a:r>
            <a:endParaRPr lang="es-MX" b="1" dirty="0">
              <a:ln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361709" y="3352696"/>
            <a:ext cx="5442198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reunión: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Constituir el Comité de Contraloria Social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Capacitar a los integrantes del Comité de CS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el Material de Difusión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Distribuir el Material de Difusión y Capacitación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Supervisar los gastos del Financiamiento del </a:t>
            </a:r>
            <a:r>
              <a:rPr lang="es-MX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PFCE, PRODEP o PPS</a:t>
            </a:r>
            <a:endParaRPr lang="es-MX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Llaves 15"/>
          <p:cNvSpPr/>
          <p:nvPr/>
        </p:nvSpPr>
        <p:spPr>
          <a:xfrm>
            <a:off x="4925291" y="3817951"/>
            <a:ext cx="6192982" cy="2134709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4520828" y="964767"/>
            <a:ext cx="76711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Comité: </a:t>
            </a:r>
            <a:r>
              <a:rPr lang="es-MX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</a:t>
            </a:r>
            <a:r>
              <a:rPr lang="es-MX" b="1" u="sng" dirty="0" smtClean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Tecnológica (Politécnica) XXXXXXXX-CCS 2018  </a:t>
            </a:r>
            <a:endParaRPr lang="es-MX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58699" y="5934190"/>
            <a:ext cx="480899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s-MX" b="1" dirty="0" smtClean="0">
                <a:ln/>
              </a:rPr>
              <a:t>Tipo de Apoyo: Conforme al convenio</a:t>
            </a:r>
            <a:endParaRPr lang="es-MX" b="1" dirty="0">
              <a:ln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57" y="6293085"/>
            <a:ext cx="5230517" cy="504237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2735253" y="147615"/>
            <a:ext cx="4734181" cy="495382"/>
            <a:chOff x="1847293" y="229764"/>
            <a:chExt cx="6782068" cy="1002581"/>
          </a:xfrm>
        </p:grpSpPr>
        <p:pic>
          <p:nvPicPr>
            <p:cNvPr id="27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17" y="806696"/>
            <a:ext cx="4351883" cy="5979120"/>
          </a:xfrm>
          <a:prstGeom prst="rect">
            <a:avLst/>
          </a:prstGeom>
        </p:spPr>
      </p:pic>
      <p:cxnSp>
        <p:nvCxnSpPr>
          <p:cNvPr id="19" name="Conector recto de flecha 18"/>
          <p:cNvCxnSpPr>
            <a:cxnSpLocks/>
          </p:cNvCxnSpPr>
          <p:nvPr/>
        </p:nvCxnSpPr>
        <p:spPr>
          <a:xfrm flipH="1">
            <a:off x="2114550" y="1244206"/>
            <a:ext cx="2406278" cy="800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cxnSpLocks/>
          </p:cNvCxnSpPr>
          <p:nvPr/>
        </p:nvCxnSpPr>
        <p:spPr>
          <a:xfrm flipH="1">
            <a:off x="2108540" y="1880755"/>
            <a:ext cx="3253169" cy="1657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cxnSpLocks/>
          </p:cNvCxnSpPr>
          <p:nvPr/>
        </p:nvCxnSpPr>
        <p:spPr>
          <a:xfrm flipH="1" flipV="1">
            <a:off x="2638426" y="4160529"/>
            <a:ext cx="2286865" cy="14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H="1" flipV="1">
            <a:off x="1295400" y="3395918"/>
            <a:ext cx="3563300" cy="252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214223" y="402241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grpSp>
        <p:nvGrpSpPr>
          <p:cNvPr id="7" name="Grupo 6"/>
          <p:cNvGrpSpPr/>
          <p:nvPr/>
        </p:nvGrpSpPr>
        <p:grpSpPr>
          <a:xfrm>
            <a:off x="2996587" y="84786"/>
            <a:ext cx="4718374" cy="589487"/>
            <a:chOff x="1847293" y="229764"/>
            <a:chExt cx="6782068" cy="1002581"/>
          </a:xfrm>
        </p:grpSpPr>
        <p:pic>
          <p:nvPicPr>
            <p:cNvPr id="8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sp>
        <p:nvSpPr>
          <p:cNvPr id="11" name="Marcador de contenido 2"/>
          <p:cNvSpPr>
            <a:spLocks noGrp="1"/>
          </p:cNvSpPr>
          <p:nvPr>
            <p:ph idx="1"/>
          </p:nvPr>
        </p:nvSpPr>
        <p:spPr>
          <a:xfrm>
            <a:off x="2438370" y="2057198"/>
            <a:ext cx="5698097" cy="3818669"/>
          </a:xfrm>
        </p:spPr>
        <p:txBody>
          <a:bodyPr>
            <a:normAutofit/>
          </a:bodyPr>
          <a:lstStyle/>
          <a:p>
            <a:pPr algn="just"/>
            <a:r>
              <a:rPr lang="es-MX" b="1" dirty="0">
                <a:solidFill>
                  <a:schemeClr val="tx1"/>
                </a:solidFill>
              </a:rPr>
              <a:t>Instancia Normativa: </a:t>
            </a:r>
            <a:r>
              <a:rPr lang="es-MX" b="1" dirty="0" smtClean="0">
                <a:solidFill>
                  <a:schemeClr val="tx1"/>
                </a:solidFill>
              </a:rPr>
              <a:t>Es la </a:t>
            </a:r>
            <a:r>
              <a:rPr lang="es-MX" b="1" dirty="0" err="1" smtClean="0">
                <a:solidFill>
                  <a:schemeClr val="tx1"/>
                </a:solidFill>
              </a:rPr>
              <a:t>CGUTyP</a:t>
            </a:r>
            <a:r>
              <a:rPr lang="es-MX" b="1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Instancias Ejecutoras: Son las </a:t>
            </a:r>
            <a:r>
              <a:rPr lang="es-MX" b="1" dirty="0" err="1" smtClean="0">
                <a:solidFill>
                  <a:schemeClr val="tx1"/>
                </a:solidFill>
              </a:rPr>
              <a:t>UT´s</a:t>
            </a:r>
            <a:r>
              <a:rPr lang="es-MX" b="1" dirty="0" smtClean="0">
                <a:solidFill>
                  <a:schemeClr val="tx1"/>
                </a:solidFill>
              </a:rPr>
              <a:t> y </a:t>
            </a:r>
            <a:r>
              <a:rPr lang="es-MX" b="1" dirty="0" err="1" smtClean="0">
                <a:solidFill>
                  <a:schemeClr val="tx1"/>
                </a:solidFill>
              </a:rPr>
              <a:t>UP´s</a:t>
            </a:r>
            <a:r>
              <a:rPr lang="es-MX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dirty="0">
                <a:solidFill>
                  <a:schemeClr val="tx1"/>
                </a:solidFill>
              </a:rPr>
              <a:t>Enlace o </a:t>
            </a:r>
            <a:r>
              <a:rPr lang="es-MX" b="1" dirty="0" smtClean="0">
                <a:solidFill>
                  <a:schemeClr val="tx1"/>
                </a:solidFill>
              </a:rPr>
              <a:t>Responsable </a:t>
            </a:r>
            <a:r>
              <a:rPr lang="es-MX" b="1" dirty="0">
                <a:solidFill>
                  <a:schemeClr val="tx1"/>
                </a:solidFill>
              </a:rPr>
              <a:t>de  Contraloría Social</a:t>
            </a:r>
            <a:r>
              <a:rPr lang="es-MX" b="1" dirty="0" smtClean="0">
                <a:solidFill>
                  <a:schemeClr val="tx1"/>
                </a:solidFill>
              </a:rPr>
              <a:t>. (RCS)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PFCE</a:t>
            </a:r>
            <a:r>
              <a:rPr lang="es-MX" b="1" dirty="0">
                <a:solidFill>
                  <a:schemeClr val="tx1"/>
                </a:solidFill>
              </a:rPr>
              <a:t>: Programa de Fortalecimiento para la Calidad Educativa</a:t>
            </a:r>
            <a:r>
              <a:rPr lang="es-MX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PRODEP: Programa para el Desarrollo Profesional Docente</a:t>
            </a:r>
          </a:p>
          <a:p>
            <a:pPr algn="just"/>
            <a:r>
              <a:rPr lang="es-MX" b="1" dirty="0" smtClean="0">
                <a:solidFill>
                  <a:schemeClr val="tx1"/>
                </a:solidFill>
              </a:rPr>
              <a:t>PPS: Programa de Servicios de Educación Superior y Posgrado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489267" y="1170786"/>
            <a:ext cx="5465137" cy="473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MX" sz="2000" b="1" dirty="0">
                <a:ln/>
                <a:solidFill>
                  <a:schemeClr val="tx1"/>
                </a:solidFill>
                <a:latin typeface="Elephant" panose="02020904090505020303" pitchFamily="18" charset="0"/>
              </a:rPr>
              <a:t>Términos Utilizados en Formatos y  SICS</a:t>
            </a:r>
          </a:p>
        </p:txBody>
      </p:sp>
    </p:spTree>
    <p:extLst>
      <p:ext uri="{BB962C8B-B14F-4D97-AF65-F5344CB8AC3E}">
        <p14:creationId xmlns:p14="http://schemas.microsoft.com/office/powerpoint/2010/main" val="29357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2607" y="1015356"/>
            <a:ext cx="4658921" cy="789238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Elephant" panose="02020904090505020303" pitchFamily="18" charset="0"/>
              </a:rPr>
              <a:t>Oficios requeridos</a:t>
            </a:r>
            <a:r>
              <a:rPr lang="es-MX" b="1" dirty="0"/>
              <a:t>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63840" y="3078841"/>
            <a:ext cx="5066419" cy="3777622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Todos los oficios Informativos que se envíen por parte de la Instancia Normativa (</a:t>
            </a:r>
            <a:r>
              <a:rPr lang="es-MX" dirty="0" err="1">
                <a:solidFill>
                  <a:schemeClr val="tx1"/>
                </a:solidFill>
              </a:rPr>
              <a:t>CGUTyP</a:t>
            </a:r>
            <a:r>
              <a:rPr lang="es-MX" dirty="0">
                <a:solidFill>
                  <a:schemeClr val="tx1"/>
                </a:solidFill>
              </a:rPr>
              <a:t>), deberán reenviarse </a:t>
            </a:r>
            <a:r>
              <a:rPr lang="es-MX" dirty="0" smtClean="0">
                <a:solidFill>
                  <a:schemeClr val="tx1"/>
                </a:solidFill>
              </a:rPr>
              <a:t>“a la brevedad” a </a:t>
            </a:r>
            <a:r>
              <a:rPr lang="es-MX" dirty="0">
                <a:solidFill>
                  <a:schemeClr val="tx1"/>
                </a:solidFill>
              </a:rPr>
              <a:t>la misma con el sello de “recibido” de Rectoría de la Universidad.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dirty="0">
                <a:solidFill>
                  <a:schemeClr val="tx1"/>
                </a:solidFill>
              </a:rPr>
              <a:t>Oficio de nombramiento de Responsable de CS.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chemeClr val="tx1"/>
                </a:solidFill>
              </a:rPr>
              <a:t>Oficio dirigido al Órgano de Control del Estado, donde se hace mención de quien lleva a cabo las actividades de CS (copia de Acuse sellado o firmado por la Instancia que lo recibe).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s-MX" dirty="0" smtClean="0">
                <a:solidFill>
                  <a:schemeClr val="tx1"/>
                </a:solidFill>
              </a:rPr>
              <a:t>Carta Responsiva para el correcto uso del sistema, con firma original del Responsable.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s-MX" dirty="0">
              <a:solidFill>
                <a:schemeClr val="tx1"/>
              </a:solidFill>
            </a:endParaRPr>
          </a:p>
          <a:p>
            <a:pPr algn="just"/>
            <a:endParaRPr lang="es-MX" dirty="0">
              <a:solidFill>
                <a:schemeClr val="tx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859967" y="129850"/>
            <a:ext cx="4342272" cy="641944"/>
            <a:chOff x="1847293" y="229764"/>
            <a:chExt cx="6782068" cy="1002581"/>
          </a:xfrm>
        </p:grpSpPr>
        <p:pic>
          <p:nvPicPr>
            <p:cNvPr id="15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23" name="Imagen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" y="57682"/>
            <a:ext cx="2301979" cy="2969171"/>
          </a:xfrm>
          <a:prstGeom prst="rect">
            <a:avLst/>
          </a:prstGeom>
          <a:noFill/>
        </p:spPr>
      </p:pic>
      <p:pic>
        <p:nvPicPr>
          <p:cNvPr id="24" name="Imagen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8" y="57683"/>
            <a:ext cx="2189016" cy="2969171"/>
          </a:xfrm>
          <a:prstGeom prst="rect">
            <a:avLst/>
          </a:prstGeom>
          <a:noFill/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2308868" y="711804"/>
            <a:ext cx="1408755" cy="2382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9" name="Imagen 2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" y="3608807"/>
            <a:ext cx="2518782" cy="3212119"/>
          </a:xfrm>
          <a:prstGeom prst="rect">
            <a:avLst/>
          </a:prstGeom>
          <a:noFill/>
        </p:spPr>
      </p:pic>
      <p:cxnSp>
        <p:nvCxnSpPr>
          <p:cNvPr id="20" name="Conector recto de flecha 19"/>
          <p:cNvCxnSpPr/>
          <p:nvPr/>
        </p:nvCxnSpPr>
        <p:spPr>
          <a:xfrm flipH="1" flipV="1">
            <a:off x="1615972" y="4631267"/>
            <a:ext cx="1853054" cy="84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4" name="Imagen 3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46" y="2671162"/>
            <a:ext cx="3299354" cy="4100971"/>
          </a:xfrm>
          <a:prstGeom prst="rect">
            <a:avLst/>
          </a:prstGeom>
          <a:noFill/>
        </p:spPr>
      </p:pic>
      <p:cxnSp>
        <p:nvCxnSpPr>
          <p:cNvPr id="18" name="Conector recto de flecha 17"/>
          <p:cNvCxnSpPr/>
          <p:nvPr/>
        </p:nvCxnSpPr>
        <p:spPr>
          <a:xfrm flipV="1">
            <a:off x="8365463" y="5715000"/>
            <a:ext cx="693870" cy="431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7699" y="755418"/>
            <a:ext cx="5021516" cy="719104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rgbClr val="FF0000"/>
                </a:solidFill>
              </a:rPr>
              <a:t>Usuarios </a:t>
            </a:r>
            <a:r>
              <a:rPr lang="es-MX" dirty="0" smtClean="0">
                <a:solidFill>
                  <a:srgbClr val="FF0000"/>
                </a:solidFill>
              </a:rPr>
              <a:t> y Contraseñas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003505" y="1474522"/>
            <a:ext cx="5189977" cy="20256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MX" b="1" dirty="0" smtClean="0"/>
              <a:t>Usuario:   </a:t>
            </a:r>
            <a:r>
              <a:rPr lang="es-MX" dirty="0" smtClean="0"/>
              <a:t>UT</a:t>
            </a:r>
            <a:r>
              <a:rPr lang="es-MX" dirty="0"/>
              <a:t>/ UP</a:t>
            </a:r>
          </a:p>
          <a:p>
            <a:pPr marL="0" indent="0">
              <a:buNone/>
            </a:pPr>
            <a:r>
              <a:rPr lang="es-MX" dirty="0" smtClean="0"/>
              <a:t>Es la Abreviatura </a:t>
            </a:r>
            <a:r>
              <a:rPr lang="es-MX" dirty="0"/>
              <a:t>del nombre de la </a:t>
            </a:r>
            <a:r>
              <a:rPr lang="es-MX" dirty="0" smtClean="0"/>
              <a:t>Universidad</a:t>
            </a:r>
          </a:p>
          <a:p>
            <a:pPr marL="0" indent="0">
              <a:buNone/>
            </a:pPr>
            <a:r>
              <a:rPr lang="es-MX" dirty="0" smtClean="0"/>
              <a:t>Nota: El Usuario es fijo de acuerdo al nombre de la Universidad con la finalidad de tener el historial de la UT/UP en el SICS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4" name="Marcador de contenido 4"/>
          <p:cNvSpPr txBox="1">
            <a:spLocks/>
          </p:cNvSpPr>
          <p:nvPr/>
        </p:nvSpPr>
        <p:spPr>
          <a:xfrm>
            <a:off x="5078457" y="3572946"/>
            <a:ext cx="5115025" cy="2842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MX" b="1" dirty="0"/>
              <a:t>Contraseña:</a:t>
            </a:r>
          </a:p>
          <a:p>
            <a:pPr marL="0" indent="0">
              <a:buFont typeface="Wingdings 3" charset="2"/>
              <a:buNone/>
            </a:pPr>
            <a:r>
              <a:rPr lang="es-MX" dirty="0"/>
              <a:t>UT/ UP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Primeras dos letras del Nombre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Primeras </a:t>
            </a:r>
            <a:r>
              <a:rPr lang="es-MX" dirty="0" smtClean="0"/>
              <a:t>dos letras </a:t>
            </a:r>
            <a:r>
              <a:rPr lang="es-MX" dirty="0"/>
              <a:t>de Apellido Paterno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Primeras dos letras Apellido Materno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/>
              <a:t>Primer 2 cifras del numero del RFC</a:t>
            </a:r>
            <a:r>
              <a:rPr lang="es-MX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dirty="0" smtClean="0"/>
              <a:t>Nota: La contraseña si varía de acuerdo al nombre de la persona responsable de CS</a:t>
            </a:r>
            <a:endParaRPr lang="es-MX" dirty="0"/>
          </a:p>
          <a:p>
            <a:pPr marL="0" indent="0">
              <a:buFont typeface="Wingdings 3" charset="2"/>
              <a:buNone/>
            </a:pPr>
            <a:endParaRPr lang="es-MX" dirty="0"/>
          </a:p>
        </p:txBody>
      </p:sp>
      <p:grpSp>
        <p:nvGrpSpPr>
          <p:cNvPr id="11" name="Grupo 10"/>
          <p:cNvGrpSpPr/>
          <p:nvPr/>
        </p:nvGrpSpPr>
        <p:grpSpPr>
          <a:xfrm>
            <a:off x="2423710" y="156502"/>
            <a:ext cx="5864127" cy="638979"/>
            <a:chOff x="1847293" y="229764"/>
            <a:chExt cx="6782068" cy="1002581"/>
          </a:xfrm>
        </p:grpSpPr>
        <p:pic>
          <p:nvPicPr>
            <p:cNvPr id="12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16" name="Imagen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8" y="1394397"/>
            <a:ext cx="4573127" cy="4920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3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gut.sep.gob.mx/src/directorioups/IMAGENES/logocg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7" y="208826"/>
            <a:ext cx="5244324" cy="77525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738370" y="1536114"/>
            <a:ext cx="5746690" cy="553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de los archivos PDF a enviar: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00669" y="2173472"/>
            <a:ext cx="9357950" cy="355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Solicitud de Nombre de Responsable (ACUSE):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RESP-PFCE– iniciales universidad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RESP-PRODEP–iniciales universidad,</a:t>
            </a: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RESP-PPS–iniciales 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de Nombramiento del Enlace de CS: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EN-PFCE–iniciales universidad</a:t>
            </a:r>
          </a:p>
          <a:p>
            <a:pPr>
              <a:lnSpc>
                <a:spcPct val="107000"/>
              </a:lnSpc>
            </a:pP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EN-PRODEP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iniciales universidad,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-PPS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iniciales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de Capacitación (ACUSE):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CAP-PFCE– iniciales universidad</a:t>
            </a:r>
          </a:p>
          <a:p>
            <a:pPr>
              <a:lnSpc>
                <a:spcPct val="107000"/>
              </a:lnSpc>
            </a:pP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CAP-PRODEP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iniciales universidad,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CAP-PPS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iniciales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Oficio OEC: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OEC-PFCE–iniciales universidad</a:t>
            </a:r>
          </a:p>
          <a:p>
            <a:pPr>
              <a:lnSpc>
                <a:spcPct val="107000"/>
              </a:lnSpc>
            </a:pP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OEC-PRODEP–iniciales 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universidad,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OEC-PPS–iniciales universidad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Carta Responsiva: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CR-PFCE–iniciales universidad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CR-PRODEP–iniciales 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universidad,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MX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CR-PPS–iniciales </a:t>
            </a:r>
            <a:r>
              <a:rPr lang="es-MX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</a:t>
            </a: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límite de entrega de todos los documentos: Jueves 16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AGOSTO </a:t>
            </a:r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2019.</a:t>
            </a:r>
            <a:endParaRPr lang="es-MX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847293" y="229764"/>
            <a:ext cx="6782068" cy="1002581"/>
            <a:chOff x="1847293" y="229764"/>
            <a:chExt cx="6782068" cy="1002581"/>
          </a:xfrm>
        </p:grpSpPr>
        <p:pic>
          <p:nvPicPr>
            <p:cNvPr id="10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2" y="6078221"/>
            <a:ext cx="6846334" cy="6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35428" y="207731"/>
            <a:ext cx="6782068" cy="1002581"/>
            <a:chOff x="1847293" y="229764"/>
            <a:chExt cx="6782068" cy="1002581"/>
          </a:xfrm>
        </p:grpSpPr>
        <p:pic>
          <p:nvPicPr>
            <p:cNvPr id="4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78" y="1698580"/>
            <a:ext cx="10953500" cy="3402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66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35428" y="207731"/>
            <a:ext cx="6782068" cy="1002581"/>
            <a:chOff x="1847293" y="229764"/>
            <a:chExt cx="6782068" cy="1002581"/>
          </a:xfrm>
        </p:grpSpPr>
        <p:pic>
          <p:nvPicPr>
            <p:cNvPr id="4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7" y="1795136"/>
            <a:ext cx="11772924" cy="320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59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323796" y="2268214"/>
            <a:ext cx="10027363" cy="136625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3200" b="1" dirty="0" smtClean="0">
                <a:ln/>
                <a:solidFill>
                  <a:schemeClr val="tx1"/>
                </a:solidFill>
                <a:latin typeface="Century Gothic" panose="020B0502020202020204" pitchFamily="34" charset="0"/>
              </a:rPr>
              <a:t>Objetivo: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s-MX" sz="3200" b="1" dirty="0" smtClean="0">
                <a:ln/>
                <a:solidFill>
                  <a:schemeClr val="tx1"/>
                </a:solidFill>
                <a:latin typeface="Century Gothic" panose="020B0502020202020204" pitchFamily="34" charset="0"/>
              </a:rPr>
              <a:t>Conocer la forma correcta del llenado de los formatos de CS 2018 de los Programas Federales PFCE, PRODEP y PPS, y su captura en el SICS.</a:t>
            </a:r>
            <a:endParaRPr lang="es-MX" sz="3200" b="1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38962" y="5899374"/>
            <a:ext cx="9416043" cy="33617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b="1" dirty="0" smtClean="0">
                <a:ln/>
                <a:solidFill>
                  <a:schemeClr val="tx1"/>
                </a:solidFill>
                <a:latin typeface="Century Gothic" panose="020B0502020202020204" pitchFamily="34" charset="0"/>
              </a:rPr>
              <a:t>Taller de apoyo de las actividades de CS 2019</a:t>
            </a:r>
            <a:endParaRPr lang="es-MX" b="1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946444" y="233971"/>
            <a:ext cx="6782068" cy="1002581"/>
            <a:chOff x="1847293" y="229764"/>
            <a:chExt cx="6782068" cy="1002581"/>
          </a:xfrm>
        </p:grpSpPr>
        <p:pic>
          <p:nvPicPr>
            <p:cNvPr id="8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1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35428" y="207731"/>
            <a:ext cx="6782068" cy="1002581"/>
            <a:chOff x="1847293" y="229764"/>
            <a:chExt cx="6782068" cy="1002581"/>
          </a:xfrm>
        </p:grpSpPr>
        <p:pic>
          <p:nvPicPr>
            <p:cNvPr id="4" name="Picture 2" descr="http://cgut.sep.gob.mx/src/directorioups/IMAGENES/logocgu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293" y="229764"/>
              <a:ext cx="6782068" cy="1002581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066" y="335824"/>
              <a:ext cx="2194218" cy="8046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84" y="323455"/>
              <a:ext cx="1526009" cy="815197"/>
            </a:xfrm>
            <a:prstGeom prst="rect">
              <a:avLst/>
            </a:prstGeom>
          </p:spPr>
        </p:pic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99611"/>
              </p:ext>
            </p:extLst>
          </p:nvPr>
        </p:nvGraphicFramePr>
        <p:xfrm>
          <a:off x="374870" y="2433005"/>
          <a:ext cx="4602553" cy="3084576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140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95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Formatos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PFCE y PPS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1475" indent="-191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A3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Minuta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Reunión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A4 Acta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Registro del CCS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A5 Acta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Sustitución de un Integrante del CCS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A6 Formato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para Solicitud de Información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A7 Informe Final del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Comité de CS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A8 Cédula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Quejas y Denuncias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6005"/>
              </p:ext>
            </p:extLst>
          </p:nvPr>
        </p:nvGraphicFramePr>
        <p:xfrm>
          <a:off x="5584219" y="2433005"/>
          <a:ext cx="4602553" cy="3364992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1405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958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Formatos PRODEP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1475" indent="-191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Minuta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Reunión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A3 Lista de Asistencia 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A4 Acta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Registro del CCS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A5 Acta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Sustitución de un Integrante del CCS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A6 Formato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para Solicitud de Información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A7 Informe Final del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Comité de CS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600" dirty="0" smtClean="0">
                          <a:solidFill>
                            <a:schemeClr val="tx1"/>
                          </a:solidFill>
                          <a:effectLst/>
                        </a:rPr>
                        <a:t>A8 Cédula 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de Quejas y Denuncias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1635500" y="1694830"/>
            <a:ext cx="2728681" cy="58854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3600" b="1" dirty="0" smtClean="0">
                <a:ln/>
                <a:solidFill>
                  <a:schemeClr val="tx1"/>
                </a:solidFill>
                <a:latin typeface="Century Gothic" panose="020B0502020202020204" pitchFamily="34" charset="0"/>
              </a:rPr>
              <a:t>PFCE y PPS</a:t>
            </a:r>
            <a:endParaRPr lang="es-MX" sz="3600" b="1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6853663" y="1694830"/>
            <a:ext cx="2063663" cy="58854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s-MX" sz="3600" b="1" dirty="0" smtClean="0">
                <a:ln/>
                <a:solidFill>
                  <a:schemeClr val="tx1"/>
                </a:solidFill>
                <a:latin typeface="Century Gothic" panose="020B0502020202020204" pitchFamily="34" charset="0"/>
              </a:rPr>
              <a:t>PRODEP</a:t>
            </a:r>
            <a:endParaRPr lang="es-MX" sz="3600" b="1" dirty="0">
              <a:ln/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922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3131</TotalTime>
  <Words>1294</Words>
  <Application>Microsoft Office PowerPoint</Application>
  <PresentationFormat>Panorámica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Elephant</vt:lpstr>
      <vt:lpstr>Georgia</vt:lpstr>
      <vt:lpstr>Symbol</vt:lpstr>
      <vt:lpstr>Times New Roman</vt:lpstr>
      <vt:lpstr>Wingdings</vt:lpstr>
      <vt:lpstr>Wingdings 3</vt:lpstr>
      <vt:lpstr>Faceta</vt:lpstr>
      <vt:lpstr>Taller: Llenado de Formatos de CS 2019 PFCE, PRODEP y PPS </vt:lpstr>
      <vt:lpstr>Términos Utilizados en Formatos y  SICS</vt:lpstr>
      <vt:lpstr>Oficios requeridos: </vt:lpstr>
      <vt:lpstr>Usuarios  y Contraseñas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Llenado y captura de PETCS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Consuelo Romero Sanchez</dc:creator>
  <cp:lastModifiedBy>Salome Cedillo Villar</cp:lastModifiedBy>
  <cp:revision>206</cp:revision>
  <dcterms:created xsi:type="dcterms:W3CDTF">2017-04-16T01:18:56Z</dcterms:created>
  <dcterms:modified xsi:type="dcterms:W3CDTF">2019-09-25T18:26:37Z</dcterms:modified>
</cp:coreProperties>
</file>